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333" r:id="rId3"/>
    <p:sldId id="466" r:id="rId4"/>
    <p:sldId id="457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7" r:id="rId13"/>
    <p:sldId id="382" r:id="rId14"/>
    <p:sldId id="383" r:id="rId15"/>
    <p:sldId id="469" r:id="rId16"/>
    <p:sldId id="470" r:id="rId17"/>
    <p:sldId id="485" r:id="rId18"/>
    <p:sldId id="471" r:id="rId19"/>
    <p:sldId id="472" r:id="rId20"/>
    <p:sldId id="473" r:id="rId21"/>
    <p:sldId id="307" r:id="rId22"/>
    <p:sldId id="474" r:id="rId23"/>
    <p:sldId id="475" r:id="rId24"/>
    <p:sldId id="477" r:id="rId25"/>
    <p:sldId id="478" r:id="rId26"/>
    <p:sldId id="479" r:id="rId27"/>
    <p:sldId id="480" r:id="rId28"/>
    <p:sldId id="481" r:id="rId29"/>
    <p:sldId id="482" r:id="rId30"/>
    <p:sldId id="484" r:id="rId31"/>
    <p:sldId id="483" r:id="rId32"/>
    <p:sldId id="33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6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9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8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6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6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2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5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4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34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Ordinary_differential_equation" TargetMode="External"/><Relationship Id="rId4" Type="http://schemas.openxmlformats.org/officeDocument/2006/relationships/hyperlink" Target="https://en.wikipedia.org/wiki/Multivariable_calculu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From DNNs to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577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Rayleigh-Taylor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instability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457082-FCB9-43A8-B502-A4E5B8D387FF}"/>
              </a:ext>
            </a:extLst>
          </p:cNvPr>
          <p:cNvSpPr/>
          <p:nvPr/>
        </p:nvSpPr>
        <p:spPr>
          <a:xfrm>
            <a:off x="737419" y="6379977"/>
            <a:ext cx="8209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Psychedelic Engineering (HD video of a simulation of the Rayleigh-Taylor instability)</a:t>
            </a:r>
          </a:p>
        </p:txBody>
      </p:sp>
      <p:pic>
        <p:nvPicPr>
          <p:cNvPr id="4" name="Psychedelic Engineering (HD video of a simulation of the Rayleigh-Taylor instability)">
            <a:hlinkClick r:id="" action="ppaction://media"/>
            <a:extLst>
              <a:ext uri="{FF2B5EF4-FFF2-40B4-BE49-F238E27FC236}">
                <a16:creationId xmlns:a16="http://schemas.microsoft.com/office/drawing/2014/main" id="{0E23C506-64E3-4E33-998A-52971FC61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785" y="1091379"/>
            <a:ext cx="8590430" cy="48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2E89C-CA51-420F-8822-51427D9A8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908734"/>
            <a:ext cx="8056551" cy="30405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73D9D0-1381-440C-A36C-80D9B556DA20}"/>
              </a:ext>
            </a:extLst>
          </p:cNvPr>
          <p:cNvSpPr/>
          <p:nvPr/>
        </p:nvSpPr>
        <p:spPr>
          <a:xfrm>
            <a:off x="221226" y="6457786"/>
            <a:ext cx="8701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https://www.bsc.es/discover-bsc/organisation/research-departments/large-scale-computational-fluid-dynamics</a:t>
            </a:r>
          </a:p>
        </p:txBody>
      </p:sp>
    </p:spTree>
    <p:extLst>
      <p:ext uri="{BB962C8B-B14F-4D97-AF65-F5344CB8AC3E}">
        <p14:creationId xmlns:p14="http://schemas.microsoft.com/office/powerpoint/2010/main" val="40693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and Inverse ODE/PDE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/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E92C546-E4FE-4523-B224-313EA0C1D2A5}"/>
              </a:ext>
            </a:extLst>
          </p:cNvPr>
          <p:cNvSpPr txBox="1"/>
          <p:nvPr/>
        </p:nvSpPr>
        <p:spPr>
          <a:xfrm>
            <a:off x="570271" y="3865817"/>
            <a:ext cx="800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problems: Solve equations given boundary/initial conditions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8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Scientific Machine Learning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FA533-3871-4987-84AE-DFBF49665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3" y="2322563"/>
            <a:ext cx="7625734" cy="22128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F5E0E0-D727-4957-A530-3277608EB6FE}"/>
              </a:ext>
            </a:extLst>
          </p:cNvPr>
          <p:cNvSpPr/>
          <p:nvPr/>
        </p:nvSpPr>
        <p:spPr>
          <a:xfrm>
            <a:off x="7465335" y="6581001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2021</a:t>
            </a:r>
          </a:p>
        </p:txBody>
      </p:sp>
    </p:spTree>
    <p:extLst>
      <p:ext uri="{BB962C8B-B14F-4D97-AF65-F5344CB8AC3E}">
        <p14:creationId xmlns:p14="http://schemas.microsoft.com/office/powerpoint/2010/main" val="6791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Conventional numerical solvers for ODEs/PDEs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9903C08-98A9-4514-AEA7-A37B0763943A}"/>
              </a:ext>
            </a:extLst>
          </p:cNvPr>
          <p:cNvSpPr txBox="1">
            <a:spLocks/>
          </p:cNvSpPr>
          <p:nvPr/>
        </p:nvSpPr>
        <p:spPr>
          <a:xfrm>
            <a:off x="542003" y="1520825"/>
            <a:ext cx="805999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(FEM)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 (FVM)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method (SM)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Limitations of conventional numerical methods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E88840-DC44-481F-96EE-F9CBBA4B19B4}"/>
              </a:ext>
            </a:extLst>
          </p:cNvPr>
          <p:cNvSpPr txBox="1"/>
          <p:nvPr/>
        </p:nvSpPr>
        <p:spPr>
          <a:xfrm>
            <a:off x="168211" y="1725982"/>
            <a:ext cx="7825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problems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inverse problems is often prohibitively expensive</a:t>
            </a:r>
            <a:b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seamlessly incorporate noisy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6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 Learning for solving ODEs/PDEs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0D150-7EA4-40E3-A0D2-7C472914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1"/>
          <a:stretch/>
        </p:blipFill>
        <p:spPr>
          <a:xfrm>
            <a:off x="910677" y="1042219"/>
            <a:ext cx="7322646" cy="53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Poisson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/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65D9DBA-1E25-4702-975C-0AEDF6E2C4AA}"/>
              </a:ext>
            </a:extLst>
          </p:cNvPr>
          <p:cNvSpPr txBox="1"/>
          <p:nvPr/>
        </p:nvSpPr>
        <p:spPr>
          <a:xfrm>
            <a:off x="159505" y="1150567"/>
            <a:ext cx="862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1D Poisson equation with homogeneous boundary conditions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/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/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blipFill>
                <a:blip r:embed="rId5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E2AA8-F4B6-42D6-8DA0-79635D9840E3}"/>
              </a:ext>
            </a:extLst>
          </p:cNvPr>
          <p:cNvSpPr txBox="1"/>
          <p:nvPr/>
        </p:nvSpPr>
        <p:spPr>
          <a:xfrm>
            <a:off x="292232" y="914023"/>
            <a:ext cx="885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/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/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7043C4C8-4300-459F-AD01-4099E80D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19" y="3664367"/>
            <a:ext cx="3742813" cy="280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/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695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7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DAF34-4365-4345-9ABC-4EAE1AAD73DA}"/>
              </a:ext>
            </a:extLst>
          </p:cNvPr>
          <p:cNvSpPr txBox="1"/>
          <p:nvPr/>
        </p:nvSpPr>
        <p:spPr>
          <a:xfrm>
            <a:off x="292232" y="2806457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/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/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/>
                  <a:t>, then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blipFill>
                <a:blip r:embed="rId4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2A8C114C-C4AB-4C3C-B3F0-D1C8B88FB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1" y="3945910"/>
            <a:ext cx="3373707" cy="253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/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9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BCE710-2711-4795-8AF3-881E26E73003}"/>
              </a:ext>
            </a:extLst>
          </p:cNvPr>
          <p:cNvSpPr txBox="1"/>
          <p:nvPr/>
        </p:nvSpPr>
        <p:spPr>
          <a:xfrm>
            <a:off x="277492" y="3495733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/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/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where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Then we have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blipFill>
                <a:blip r:embed="rId4"/>
                <a:stretch>
                  <a:fillRect l="-1186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/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(−1))/2,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2718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blipFill>
                <a:blip r:embed="rId5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描述已自动生成">
            <a:extLst>
              <a:ext uri="{FF2B5EF4-FFF2-40B4-BE49-F238E27FC236}">
                <a16:creationId xmlns:a16="http://schemas.microsoft.com/office/drawing/2014/main" id="{554FCFC6-E016-41C1-8466-0BA01834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13" y="4380664"/>
            <a:ext cx="3134885" cy="235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/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blipFill>
                <a:blip r:embed="rId7"/>
                <a:stretch>
                  <a:fillRect l="-3695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83101-4411-4D93-9556-B4CF4747AD1E}"/>
              </a:ext>
            </a:extLst>
          </p:cNvPr>
          <p:cNvSpPr txBox="1"/>
          <p:nvPr/>
        </p:nvSpPr>
        <p:spPr>
          <a:xfrm>
            <a:off x="257827" y="1032580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integral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/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𝑠h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/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/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C03F39F-FC3B-4224-821B-FEA1A3415DE8}"/>
              </a:ext>
            </a:extLst>
          </p:cNvPr>
          <p:cNvSpPr txBox="1"/>
          <p:nvPr/>
        </p:nvSpPr>
        <p:spPr>
          <a:xfrm>
            <a:off x="171797" y="5485151"/>
            <a:ext cx="9023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Automatic differentiation is not available, using numerical integration.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FEED0A-A631-473D-A8DF-B01E77308E98}"/>
              </a:ext>
            </a:extLst>
          </p:cNvPr>
          <p:cNvSpPr txBox="1"/>
          <p:nvPr/>
        </p:nvSpPr>
        <p:spPr>
          <a:xfrm>
            <a:off x="179168" y="1003083"/>
            <a:ext cx="1046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/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/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/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numerical integration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blipFill>
                <a:blip r:embed="rId5"/>
                <a:stretch>
                  <a:fillRect l="-146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中度可信度描述已自动生成">
            <a:extLst>
              <a:ext uri="{FF2B5EF4-FFF2-40B4-BE49-F238E27FC236}">
                <a16:creationId xmlns:a16="http://schemas.microsoft.com/office/drawing/2014/main" id="{2D4861DB-8720-4D6F-BB7A-DA177F68C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6" y="3637173"/>
            <a:ext cx="4144330" cy="31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7" y="3787868"/>
            <a:ext cx="3872384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59" y="3644876"/>
            <a:ext cx="4193641" cy="31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E7095-E6A5-4146-A60E-31CB120EA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" y="3676932"/>
            <a:ext cx="3780318" cy="28352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7C0E1F-561E-4CDB-9063-5A1FD76C5332}"/>
              </a:ext>
            </a:extLst>
          </p:cNvPr>
          <p:cNvSpPr txBox="1"/>
          <p:nvPr/>
        </p:nvSpPr>
        <p:spPr>
          <a:xfrm>
            <a:off x="7551174" y="6598292"/>
            <a:ext cx="197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FCD11-60FF-4BED-B7A2-EB5C7192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9" y="981720"/>
            <a:ext cx="4492020" cy="2695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D4864-2D70-4684-B879-87085D531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32" y="987762"/>
            <a:ext cx="4481950" cy="26891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AEC645-7714-410B-9844-ECA5B0F6A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27" y="3726191"/>
            <a:ext cx="3648960" cy="27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ODEs/PDEs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99091-A9E9-4D21-8CF7-222B5B59365D}"/>
              </a:ext>
            </a:extLst>
          </p:cNvPr>
          <p:cNvSpPr txBox="1"/>
          <p:nvPr/>
        </p:nvSpPr>
        <p:spPr>
          <a:xfrm>
            <a:off x="540775" y="1406012"/>
            <a:ext cx="7885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an equation which imposes relations between the various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Partial derivative"/>
              </a:rPr>
              <a:t>partial derivatives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Multivariable calculus"/>
              </a:rPr>
              <a:t>multivariable function</a:t>
            </a:r>
            <a:r>
              <a:rPr lang="en-US" altLang="zh-C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Ordinary differential equation"/>
              </a:rPr>
              <a:t>Ordinary differential equations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form a subclass of partial differential equations, corresponding to functions of a single variable.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F42A0-C7EC-42A9-8441-5B97914A0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7" y="4717186"/>
            <a:ext cx="2371406" cy="734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D2C1A8-B621-4BD1-A4A7-95A33CDB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30" y="3688871"/>
            <a:ext cx="16861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Linear and nonlinear equations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FE055B-1DBF-4762-9669-B249C6A881C9}"/>
              </a:ext>
            </a:extLst>
          </p:cNvPr>
          <p:cNvSpPr txBox="1"/>
          <p:nvPr/>
        </p:nvSpPr>
        <p:spPr>
          <a:xfrm>
            <a:off x="491613" y="1297858"/>
            <a:ext cx="793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differential equation without nonlinear terms of the unknown function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derivatives is known as a linear differential equation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71F1D-67E9-47E5-868E-34ED1A69272E}"/>
              </a:ext>
            </a:extLst>
          </p:cNvPr>
          <p:cNvSpPr txBox="1"/>
          <p:nvPr/>
        </p:nvSpPr>
        <p:spPr>
          <a:xfrm>
            <a:off x="914400" y="217292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have higher index terms such as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derivative multiples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/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7519535-012B-437D-A405-7BF09510BBEF}"/>
              </a:ext>
            </a:extLst>
          </p:cNvPr>
          <p:cNvSpPr txBox="1"/>
          <p:nvPr/>
        </p:nvSpPr>
        <p:spPr>
          <a:xfrm>
            <a:off x="914400" y="350796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contain non-linear terms such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/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41071DD-D6B3-4968-B8F1-1BD3232B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54" y="4539733"/>
            <a:ext cx="5278291" cy="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Lorenz 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53B43-8623-4F42-8CEB-D34EF193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2" y="1346607"/>
            <a:ext cx="2148292" cy="2082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95F49-896E-49C6-B237-64DD4076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5" y="4337053"/>
            <a:ext cx="2348680" cy="23486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6336A9-38FF-4107-A1FE-CA56179CD08F}"/>
              </a:ext>
            </a:extLst>
          </p:cNvPr>
          <p:cNvSpPr/>
          <p:nvPr/>
        </p:nvSpPr>
        <p:spPr>
          <a:xfrm>
            <a:off x="4021393" y="50540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sample solution in the Lorenz attractor when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28,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10, and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8/3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1C0D02-9EBE-4B8A-A12E-14A4DD842B3D}"/>
              </a:ext>
            </a:extLst>
          </p:cNvPr>
          <p:cNvSpPr txBox="1"/>
          <p:nvPr/>
        </p:nvSpPr>
        <p:spPr>
          <a:xfrm>
            <a:off x="6744929" y="6581001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72F99A-7A25-41F3-AB99-D5C4AA53F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2" y="869411"/>
            <a:ext cx="4831823" cy="3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Dynamic systems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F80F2C-E620-429F-AFF3-1E3BF5241D12}"/>
              </a:ext>
            </a:extLst>
          </p:cNvPr>
          <p:cNvSpPr/>
          <p:nvPr/>
        </p:nvSpPr>
        <p:spPr>
          <a:xfrm>
            <a:off x="2320742" y="3244334"/>
            <a:ext cx="450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https://www.lanevol.org/resources/gray-scott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DCE71-62C7-4711-B036-DCD58CD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22" y="2042786"/>
            <a:ext cx="2750779" cy="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Fluid dynamics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0D7B3-BE1F-4AD7-B488-D81F4B8A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2764015"/>
            <a:ext cx="5249066" cy="13269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268E1-076F-436F-9E2F-7D791E76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9" y="197256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Flow past cylinder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60E71-505B-4957-A7B2-4F998A28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4" y="1730477"/>
            <a:ext cx="5170129" cy="3877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992A7-05B3-44C3-BA91-5768982B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7" y="1280863"/>
            <a:ext cx="2395691" cy="42962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B1EF0-5B50-4E4C-B594-5C01F8C21526}"/>
              </a:ext>
            </a:extLst>
          </p:cNvPr>
          <p:cNvSpPr txBox="1"/>
          <p:nvPr/>
        </p:nvSpPr>
        <p:spPr>
          <a:xfrm>
            <a:off x="5604388" y="5608074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14233</TotalTime>
  <Words>925</Words>
  <Application>Microsoft Office PowerPoint</Application>
  <PresentationFormat>全屏显示(4:3)</PresentationFormat>
  <Paragraphs>191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1300</cp:revision>
  <dcterms:created xsi:type="dcterms:W3CDTF">2017-09-04T15:34:47Z</dcterms:created>
  <dcterms:modified xsi:type="dcterms:W3CDTF">2025-03-18T06:53:48Z</dcterms:modified>
</cp:coreProperties>
</file>